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2"/>
  </p:notesMasterIdLst>
  <p:sldIdLst>
    <p:sldId id="27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73CE6241-E2DB-4F03-8492-08A3DFC54053}">
          <p14:sldIdLst/>
        </p14:section>
        <p14:section name="Başlıksız Bölüm" id="{EBC50AB0-2B0B-4D0E-935F-823975E7EF91}">
          <p14:sldIdLst>
            <p14:sldId id="27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93" autoAdjust="0"/>
    <p:restoredTop sz="94660"/>
  </p:normalViewPr>
  <p:slideViewPr>
    <p:cSldViewPr>
      <p:cViewPr varScale="1">
        <p:scale>
          <a:sx n="75" d="100"/>
          <a:sy n="75" d="100"/>
        </p:scale>
        <p:origin x="-10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759E6A-A818-476C-8EF2-E7C00E5D56DD}" type="datetimeFigureOut">
              <a:rPr lang="tr-TR" smtClean="0"/>
              <a:t>04.03.2014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60BDE1-0841-423A-B92B-AA2F1F6A1D1F}" type="slidenum">
              <a:rPr lang="tr-TR" smtClean="0"/>
              <a:t>‹#›</a:t>
            </a:fld>
            <a:endParaRPr lang="tr-TR"/>
          </a:p>
        </p:txBody>
      </p:sp>
    </p:spTree>
    <p:extLst>
      <p:ext uri="{BB962C8B-B14F-4D97-AF65-F5344CB8AC3E}">
        <p14:creationId xmlns:p14="http://schemas.microsoft.com/office/powerpoint/2010/main" val="3651074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Alt Başlık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Başlık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Düz Bağlayıcı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Veri Yer Tutucusu 14"/>
          <p:cNvSpPr>
            <a:spLocks noGrp="1"/>
          </p:cNvSpPr>
          <p:nvPr>
            <p:ph type="dt" sz="half" idx="10"/>
          </p:nvPr>
        </p:nvSpPr>
        <p:spPr/>
        <p:txBody>
          <a:bodyPr/>
          <a:lstStyle/>
          <a:p>
            <a:fld id="{D3BFE38A-055C-4752-A3C6-6A2794073E55}" type="datetimeFigureOut">
              <a:rPr lang="tr-TR" smtClean="0"/>
              <a:t>04.03.2014</a:t>
            </a:fld>
            <a:endParaRPr lang="tr-TR"/>
          </a:p>
        </p:txBody>
      </p:sp>
      <p:sp>
        <p:nvSpPr>
          <p:cNvPr id="16" name="Slayt Numarası Yer Tutucusu 15"/>
          <p:cNvSpPr>
            <a:spLocks noGrp="1"/>
          </p:cNvSpPr>
          <p:nvPr>
            <p:ph type="sldNum" sz="quarter" idx="11"/>
          </p:nvPr>
        </p:nvSpPr>
        <p:spPr/>
        <p:txBody>
          <a:bodyPr/>
          <a:lstStyle/>
          <a:p>
            <a:fld id="{EFD5C8EC-4EE4-406F-BA0A-7FA19C9648A9}" type="slidenum">
              <a:rPr lang="tr-TR" smtClean="0"/>
              <a:t>‹#›</a:t>
            </a:fld>
            <a:endParaRPr lang="tr-TR"/>
          </a:p>
        </p:txBody>
      </p:sp>
      <p:sp>
        <p:nvSpPr>
          <p:cNvPr id="17" name="Altbilgi Yer Tutucusu 16"/>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3BFE38A-055C-4752-A3C6-6A2794073E55}" type="datetimeFigureOut">
              <a:rPr lang="tr-TR" smtClean="0"/>
              <a:t>04.03.2014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D5C8EC-4EE4-406F-BA0A-7FA19C9648A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3BFE38A-055C-4752-A3C6-6A2794073E55}" type="datetimeFigureOut">
              <a:rPr lang="tr-TR" smtClean="0"/>
              <a:t>04.03.2014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D5C8EC-4EE4-406F-BA0A-7FA19C9648A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İçerik Yer Tutucusu 8"/>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Veri Yer Tutucusu 13"/>
          <p:cNvSpPr>
            <a:spLocks noGrp="1"/>
          </p:cNvSpPr>
          <p:nvPr>
            <p:ph type="dt" sz="half" idx="14"/>
          </p:nvPr>
        </p:nvSpPr>
        <p:spPr/>
        <p:txBody>
          <a:bodyPr/>
          <a:lstStyle/>
          <a:p>
            <a:fld id="{D3BFE38A-055C-4752-A3C6-6A2794073E55}" type="datetimeFigureOut">
              <a:rPr lang="tr-TR" smtClean="0"/>
              <a:t>04.03.2014</a:t>
            </a:fld>
            <a:endParaRPr lang="tr-TR"/>
          </a:p>
        </p:txBody>
      </p:sp>
      <p:sp>
        <p:nvSpPr>
          <p:cNvPr id="15" name="Slayt Numarası Yer Tutucusu 14"/>
          <p:cNvSpPr>
            <a:spLocks noGrp="1"/>
          </p:cNvSpPr>
          <p:nvPr>
            <p:ph type="sldNum" sz="quarter" idx="15"/>
          </p:nvPr>
        </p:nvSpPr>
        <p:spPr/>
        <p:txBody>
          <a:bodyPr/>
          <a:lstStyle>
            <a:lvl1pPr algn="ctr">
              <a:defRPr/>
            </a:lvl1pPr>
          </a:lstStyle>
          <a:p>
            <a:fld id="{EFD5C8EC-4EE4-406F-BA0A-7FA19C9648A9}" type="slidenum">
              <a:rPr lang="tr-TR" smtClean="0"/>
              <a:t>‹#›</a:t>
            </a:fld>
            <a:endParaRPr lang="tr-TR"/>
          </a:p>
        </p:txBody>
      </p:sp>
      <p:sp>
        <p:nvSpPr>
          <p:cNvPr id="16" name="Altbilgi Yer Tutucusu 15"/>
          <p:cNvSpPr>
            <a:spLocks noGrp="1"/>
          </p:cNvSpPr>
          <p:nvPr>
            <p:ph type="ftr" sz="quarter" idx="16"/>
          </p:nvPr>
        </p:nvSpPr>
        <p:spPr/>
        <p:txBody>
          <a:bodyPr/>
          <a:lstStyle/>
          <a:p>
            <a:endParaRPr lang="tr-TR"/>
          </a:p>
        </p:txBody>
      </p:sp>
      <p:sp>
        <p:nvSpPr>
          <p:cNvPr id="17" name="Başlık 16"/>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D3BFE38A-055C-4752-A3C6-6A2794073E55}" type="datetimeFigureOut">
              <a:rPr lang="tr-TR" smtClean="0"/>
              <a:t>04.03.2014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D5C8EC-4EE4-406F-BA0A-7FA19C9648A9}" type="slidenum">
              <a:rPr lang="tr-TR" smtClean="0"/>
              <a:t>‹#›</a:t>
            </a:fld>
            <a:endParaRPr lang="tr-TR"/>
          </a:p>
        </p:txBody>
      </p:sp>
      <p:sp>
        <p:nvSpPr>
          <p:cNvPr id="2" name="Başlık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Düz Bağlayıcı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Veri Yer Tutucusu 4"/>
          <p:cNvSpPr>
            <a:spLocks noGrp="1"/>
          </p:cNvSpPr>
          <p:nvPr>
            <p:ph type="dt" sz="half" idx="10"/>
          </p:nvPr>
        </p:nvSpPr>
        <p:spPr/>
        <p:txBody>
          <a:bodyPr/>
          <a:lstStyle/>
          <a:p>
            <a:fld id="{D3BFE38A-055C-4752-A3C6-6A2794073E55}" type="datetimeFigureOut">
              <a:rPr lang="tr-TR" smtClean="0"/>
              <a:t>04.03.2014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D5C8EC-4EE4-406F-BA0A-7FA19C9648A9}" type="slidenum">
              <a:rPr lang="tr-TR" smtClean="0"/>
              <a:t>‹#›</a:t>
            </a:fld>
            <a:endParaRPr lang="tr-TR"/>
          </a:p>
        </p:txBody>
      </p:sp>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11" name="İçerik Yer Tutucusu 10"/>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Slayt Numarası Yer Tutucusu 8"/>
          <p:cNvSpPr>
            <a:spLocks noGrp="1"/>
          </p:cNvSpPr>
          <p:nvPr>
            <p:ph type="sldNum" sz="quarter" idx="12"/>
          </p:nvPr>
        </p:nvSpPr>
        <p:spPr/>
        <p:txBody>
          <a:bodyPr/>
          <a:lstStyle/>
          <a:p>
            <a:fld id="{EFD5C8EC-4EE4-406F-BA0A-7FA19C9648A9}" type="slidenum">
              <a:rPr lang="tr-TR" smtClean="0"/>
              <a:t>‹#›</a:t>
            </a:fld>
            <a:endParaRPr lang="tr-TR"/>
          </a:p>
        </p:txBody>
      </p:sp>
      <p:sp>
        <p:nvSpPr>
          <p:cNvPr id="8" name="Altbilgi Yer Tutucusu 7"/>
          <p:cNvSpPr>
            <a:spLocks noGrp="1"/>
          </p:cNvSpPr>
          <p:nvPr>
            <p:ph type="ftr" sz="quarter" idx="11"/>
          </p:nvPr>
        </p:nvSpPr>
        <p:spPr/>
        <p:txBody>
          <a:bodyPr/>
          <a:lstStyle/>
          <a:p>
            <a:endParaRPr lang="tr-TR"/>
          </a:p>
        </p:txBody>
      </p:sp>
      <p:sp>
        <p:nvSpPr>
          <p:cNvPr id="7" name="Veri Yer Tutucusu 6"/>
          <p:cNvSpPr>
            <a:spLocks noGrp="1"/>
          </p:cNvSpPr>
          <p:nvPr>
            <p:ph type="dt" sz="half" idx="10"/>
          </p:nvPr>
        </p:nvSpPr>
        <p:spPr/>
        <p:txBody>
          <a:bodyPr/>
          <a:lstStyle/>
          <a:p>
            <a:fld id="{D3BFE38A-055C-4752-A3C6-6A2794073E55}" type="datetimeFigureOut">
              <a:rPr lang="tr-TR" smtClean="0"/>
              <a:t>04.03.2014</a:t>
            </a:fld>
            <a:endParaRPr lang="tr-TR"/>
          </a:p>
        </p:txBody>
      </p:sp>
      <p:sp>
        <p:nvSpPr>
          <p:cNvPr id="3" name="Metin Yer Tutucus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İçerik Yer Tutucusu 31"/>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İçerik Yer Tutucusu 33"/>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Başlık 1"/>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Metin Yer Tutucus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Düz Bağlayıcı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D3BFE38A-055C-4752-A3C6-6A2794073E55}" type="datetimeFigureOut">
              <a:rPr lang="tr-TR" smtClean="0"/>
              <a:t>04.03.2014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FD5C8EC-4EE4-406F-BA0A-7FA19C9648A9}" type="slidenum">
              <a:rPr lang="tr-TR" smtClean="0"/>
              <a:t>‹#›</a:t>
            </a:fld>
            <a:endParaRPr lang="tr-TR"/>
          </a:p>
        </p:txBody>
      </p:sp>
      <p:sp>
        <p:nvSpPr>
          <p:cNvPr id="2" name="Başlık 1"/>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3BFE38A-055C-4752-A3C6-6A2794073E55}" type="datetimeFigureOut">
              <a:rPr lang="tr-TR" smtClean="0"/>
              <a:t>04.03.2014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FD5C8EC-4EE4-406F-BA0A-7FA19C9648A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İçerik Yer Tutucusu 28"/>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Metin Yer Tutucus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Başlık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Veri Yer Tutucusu 7"/>
          <p:cNvSpPr>
            <a:spLocks noGrp="1"/>
          </p:cNvSpPr>
          <p:nvPr>
            <p:ph type="dt" sz="half" idx="14"/>
          </p:nvPr>
        </p:nvSpPr>
        <p:spPr/>
        <p:txBody>
          <a:bodyPr/>
          <a:lstStyle/>
          <a:p>
            <a:fld id="{D3BFE38A-055C-4752-A3C6-6A2794073E55}" type="datetimeFigureOut">
              <a:rPr lang="tr-TR" smtClean="0"/>
              <a:t>04.03.2014</a:t>
            </a:fld>
            <a:endParaRPr lang="tr-TR"/>
          </a:p>
        </p:txBody>
      </p:sp>
      <p:sp>
        <p:nvSpPr>
          <p:cNvPr id="9" name="Slayt Numarası Yer Tutucusu 8"/>
          <p:cNvSpPr>
            <a:spLocks noGrp="1"/>
          </p:cNvSpPr>
          <p:nvPr>
            <p:ph type="sldNum" sz="quarter" idx="15"/>
          </p:nvPr>
        </p:nvSpPr>
        <p:spPr/>
        <p:txBody>
          <a:bodyPr/>
          <a:lstStyle/>
          <a:p>
            <a:fld id="{EFD5C8EC-4EE4-406F-BA0A-7FA19C9648A9}" type="slidenum">
              <a:rPr lang="tr-TR" smtClean="0"/>
              <a:t>‹#›</a:t>
            </a:fld>
            <a:endParaRPr lang="tr-TR"/>
          </a:p>
        </p:txBody>
      </p:sp>
      <p:sp>
        <p:nvSpPr>
          <p:cNvPr id="10" name="Altbilgi Yer Tutucusu 9"/>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Metin Yer Tutucus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Veri Yer Tutucusu 7"/>
          <p:cNvSpPr>
            <a:spLocks noGrp="1"/>
          </p:cNvSpPr>
          <p:nvPr>
            <p:ph type="dt" sz="half" idx="10"/>
          </p:nvPr>
        </p:nvSpPr>
        <p:spPr/>
        <p:txBody>
          <a:bodyPr/>
          <a:lstStyle/>
          <a:p>
            <a:fld id="{D3BFE38A-055C-4752-A3C6-6A2794073E55}" type="datetimeFigureOut">
              <a:rPr lang="tr-TR" smtClean="0"/>
              <a:t>04.03.2014</a:t>
            </a:fld>
            <a:endParaRPr lang="tr-TR"/>
          </a:p>
        </p:txBody>
      </p:sp>
      <p:sp>
        <p:nvSpPr>
          <p:cNvPr id="9" name="Slayt Numarası Yer Tutucusu 8"/>
          <p:cNvSpPr>
            <a:spLocks noGrp="1"/>
          </p:cNvSpPr>
          <p:nvPr>
            <p:ph type="sldNum" sz="quarter" idx="11"/>
          </p:nvPr>
        </p:nvSpPr>
        <p:spPr/>
        <p:txBody>
          <a:bodyPr/>
          <a:lstStyle/>
          <a:p>
            <a:fld id="{EFD5C8EC-4EE4-406F-BA0A-7FA19C9648A9}" type="slidenum">
              <a:rPr lang="tr-TR" smtClean="0"/>
              <a:t>‹#›</a:t>
            </a:fld>
            <a:endParaRPr lang="tr-TR"/>
          </a:p>
        </p:txBody>
      </p:sp>
      <p:sp>
        <p:nvSpPr>
          <p:cNvPr id="10" name="Altbilgi Yer Tutucusu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etin Yer Tutucus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3BFE38A-055C-4752-A3C6-6A2794073E55}" type="datetimeFigureOut">
              <a:rPr lang="tr-TR" smtClean="0"/>
              <a:t>04.03.2014</a:t>
            </a:fld>
            <a:endParaRPr lang="tr-TR"/>
          </a:p>
        </p:txBody>
      </p:sp>
      <p:sp>
        <p:nvSpPr>
          <p:cNvPr id="10" name="Altbilgi Yer Tutucusu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Slayt Numarası Yer Tutucus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FD5C8EC-4EE4-406F-BA0A-7FA19C9648A9}" type="slidenum">
              <a:rPr lang="tr-TR" smtClean="0"/>
              <a:t>‹#›</a:t>
            </a:fld>
            <a:endParaRPr lang="tr-TR"/>
          </a:p>
        </p:txBody>
      </p:sp>
      <p:sp>
        <p:nvSpPr>
          <p:cNvPr id="5" name="Başlık Yer Tutucus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3648" y="2060848"/>
            <a:ext cx="6196405" cy="3603812"/>
          </a:xfrm>
        </p:spPr>
        <p:txBody>
          <a:bodyPr>
            <a:normAutofit/>
          </a:bodyPr>
          <a:lstStyle/>
          <a:p>
            <a:r>
              <a:rPr lang="tr-TR" sz="1400" dirty="0"/>
              <a:t>1. Hidrojen (H): </a:t>
            </a:r>
          </a:p>
          <a:p>
            <a:r>
              <a:rPr lang="tr-TR" sz="1400" dirty="0"/>
              <a:t>Ticari gübrelere azot bağlanmasında, katı ve sıvı yağların doyurulma işleminde (</a:t>
            </a:r>
            <a:r>
              <a:rPr lang="tr-TR" sz="1400" dirty="0" err="1"/>
              <a:t>hidrojenasyon</a:t>
            </a:r>
            <a:r>
              <a:rPr lang="tr-TR" sz="1400" dirty="0"/>
              <a:t>), </a:t>
            </a:r>
            <a:r>
              <a:rPr lang="tr-TR" sz="1400" dirty="0" err="1"/>
              <a:t>metanol</a:t>
            </a:r>
            <a:r>
              <a:rPr lang="tr-TR" sz="1400" dirty="0"/>
              <a:t>, amonyak ve hidroklorik asit gibi bileşiklerin </a:t>
            </a:r>
            <a:r>
              <a:rPr lang="tr-TR" sz="1400" dirty="0" err="1"/>
              <a:t>eldesinde</a:t>
            </a:r>
            <a:r>
              <a:rPr lang="tr-TR" sz="1400" dirty="0"/>
              <a:t> kullanılır. Kaynak yapımında, hidrojen balonlarını şişirmede ve petrolün işlenmesinde kullanılmasının yanında, şimdilik daha çok roketlerde olmak üzere yakıt olarak da kullanılır. "Hidrojen Yakıt Gözeleri", hidrojen gazından elektrik enerjisi </a:t>
            </a:r>
            <a:r>
              <a:rPr lang="tr-TR" sz="1400" dirty="0" err="1"/>
              <a:t>eldesi</a:t>
            </a:r>
            <a:r>
              <a:rPr lang="tr-TR" sz="1400" dirty="0"/>
              <a:t> </a:t>
            </a:r>
          </a:p>
        </p:txBody>
      </p:sp>
      <p:sp>
        <p:nvSpPr>
          <p:cNvPr id="2" name="Başlık 1"/>
          <p:cNvSpPr>
            <a:spLocks noGrp="1"/>
          </p:cNvSpPr>
          <p:nvPr>
            <p:ph type="title"/>
          </p:nvPr>
        </p:nvSpPr>
        <p:spPr/>
        <p:txBody>
          <a:bodyPr>
            <a:normAutofit fontScale="90000"/>
          </a:bodyPr>
          <a:lstStyle/>
          <a:p>
            <a:r>
              <a:rPr lang="tr-TR" sz="4000" dirty="0" smtClean="0"/>
              <a:t>İLK 20 ELEMENTİN KULLANIM ALANLARI</a:t>
            </a:r>
            <a:endParaRPr lang="tr-TR" sz="4000" dirty="0"/>
          </a:p>
        </p:txBody>
      </p:sp>
      <p:sp>
        <p:nvSpPr>
          <p:cNvPr id="4" name="Kalp 3"/>
          <p:cNvSpPr/>
          <p:nvPr/>
        </p:nvSpPr>
        <p:spPr>
          <a:xfrm>
            <a:off x="467544" y="5517232"/>
            <a:ext cx="1152128" cy="108012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Kalp 5"/>
          <p:cNvSpPr/>
          <p:nvPr/>
        </p:nvSpPr>
        <p:spPr>
          <a:xfrm>
            <a:off x="7596336" y="5661248"/>
            <a:ext cx="1368152" cy="108012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65917519"/>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Dikdörtgen 2"/>
          <p:cNvSpPr/>
          <p:nvPr/>
        </p:nvSpPr>
        <p:spPr>
          <a:xfrm>
            <a:off x="2286000" y="1997839"/>
            <a:ext cx="4572000" cy="2862322"/>
          </a:xfrm>
          <a:prstGeom prst="rect">
            <a:avLst/>
          </a:prstGeom>
        </p:spPr>
        <p:txBody>
          <a:bodyPr>
            <a:spAutoFit/>
          </a:bodyPr>
          <a:lstStyle/>
          <a:p>
            <a:r>
              <a:rPr lang="tr-TR" dirty="0" smtClean="0"/>
              <a:t>10. Neon (Ne): </a:t>
            </a:r>
          </a:p>
          <a:p>
            <a:r>
              <a:rPr lang="tr-TR" dirty="0" smtClean="0"/>
              <a:t>Akla gelen ilk kullanım alanı renkli reklam aydınlatmaları olsa da; yüksek voltaj göstergelerinde, paratonerlerde, dalga metre tüplerinde ve televizyon tüplerinde de neon kullanılır. Gaz lazerlerinin yapımında, helyumla birlikte kullanılır. Sıvı neon, günümüzde ticari olarak elde edilebilmekte ve soğutucu olarak kullanılmaktadır.</a:t>
            </a:r>
          </a:p>
          <a:p>
            <a:endParaRPr lang="tr-TR" dirty="0"/>
          </a:p>
        </p:txBody>
      </p:sp>
      <p:sp>
        <p:nvSpPr>
          <p:cNvPr id="4" name="Kalp 3"/>
          <p:cNvSpPr/>
          <p:nvPr/>
        </p:nvSpPr>
        <p:spPr>
          <a:xfrm>
            <a:off x="7092280" y="5085184"/>
            <a:ext cx="1584176" cy="1224136"/>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9208636"/>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Dikdörtgen 2"/>
          <p:cNvSpPr/>
          <p:nvPr/>
        </p:nvSpPr>
        <p:spPr>
          <a:xfrm>
            <a:off x="2286000" y="1720840"/>
            <a:ext cx="4572000" cy="3416320"/>
          </a:xfrm>
          <a:prstGeom prst="rect">
            <a:avLst/>
          </a:prstGeom>
        </p:spPr>
        <p:txBody>
          <a:bodyPr>
            <a:spAutoFit/>
          </a:bodyPr>
          <a:lstStyle/>
          <a:p>
            <a:r>
              <a:rPr lang="tr-TR" dirty="0" smtClean="0"/>
              <a:t> Sodyum (</a:t>
            </a:r>
            <a:r>
              <a:rPr lang="tr-TR" dirty="0" err="1" smtClean="0"/>
              <a:t>Na</a:t>
            </a:r>
            <a:r>
              <a:rPr lang="tr-TR" dirty="0" smtClean="0"/>
              <a:t>): </a:t>
            </a:r>
          </a:p>
          <a:p>
            <a:r>
              <a:rPr lang="tr-TR" dirty="0" smtClean="0"/>
              <a:t>Eczacılık, tarım ve fotoğrafçılık alanlarında sıkça kullanılır. Sokak aydınlatmalarında, pillerde, cam yapımında ve sofra tuzu (</a:t>
            </a:r>
            <a:r>
              <a:rPr lang="tr-TR" dirty="0" err="1" smtClean="0"/>
              <a:t>NaCl</a:t>
            </a:r>
            <a:r>
              <a:rPr lang="tr-TR" dirty="0" smtClean="0"/>
              <a:t>) </a:t>
            </a:r>
            <a:r>
              <a:rPr lang="tr-TR" dirty="0" err="1" smtClean="0"/>
              <a:t>eldesinde</a:t>
            </a:r>
            <a:r>
              <a:rPr lang="tr-TR" dirty="0" smtClean="0"/>
              <a:t> kullanılan önemli bir bileşendir. Sıvı sodyum, nükleer santrallerde soğutucu görevinde de kullanılmaktadır. Dünya kabuğunun %2.6'sını oluşturan sodyum, dünyada en bol bulunan altıncı elementtir ve alkali metaller arasında da en bol bulunanıdır. Buna karşın, doğada element halinde rastlanmaz ve kuru sodyum </a:t>
            </a:r>
            <a:r>
              <a:rPr lang="tr-TR" dirty="0" err="1" smtClean="0"/>
              <a:t>kloridin</a:t>
            </a:r>
            <a:r>
              <a:rPr lang="tr-TR" dirty="0" smtClean="0"/>
              <a:t> (</a:t>
            </a:r>
            <a:r>
              <a:rPr lang="tr-TR" dirty="0" err="1" smtClean="0"/>
              <a:t>NaCl</a:t>
            </a:r>
            <a:r>
              <a:rPr lang="tr-TR" dirty="0" smtClean="0"/>
              <a:t>) elektrolizi yoluyla elde edilir</a:t>
            </a:r>
            <a:endParaRPr lang="tr-TR" dirty="0"/>
          </a:p>
        </p:txBody>
      </p:sp>
    </p:spTree>
    <p:extLst>
      <p:ext uri="{BB962C8B-B14F-4D97-AF65-F5344CB8AC3E}">
        <p14:creationId xmlns:p14="http://schemas.microsoft.com/office/powerpoint/2010/main" val="255052965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Dikdörtgen 2"/>
          <p:cNvSpPr/>
          <p:nvPr/>
        </p:nvSpPr>
        <p:spPr>
          <a:xfrm>
            <a:off x="1403648" y="1772816"/>
            <a:ext cx="4572000" cy="3416320"/>
          </a:xfrm>
          <a:prstGeom prst="rect">
            <a:avLst/>
          </a:prstGeom>
        </p:spPr>
        <p:txBody>
          <a:bodyPr>
            <a:spAutoFit/>
          </a:bodyPr>
          <a:lstStyle/>
          <a:p>
            <a:r>
              <a:rPr lang="tr-TR" dirty="0" smtClean="0"/>
              <a:t>. Magnezyum (Mg): </a:t>
            </a:r>
          </a:p>
          <a:p>
            <a:r>
              <a:rPr lang="tr-TR" dirty="0" smtClean="0"/>
              <a:t>Fotoğraf makinelerinin gövde ve flaş kaplamalarında, işaret fişeklerinde ve yangın bombaları başta olmak üzere </a:t>
            </a:r>
            <a:r>
              <a:rPr lang="tr-TR" dirty="0" err="1" smtClean="0"/>
              <a:t>pirotekni</a:t>
            </a:r>
            <a:r>
              <a:rPr lang="tr-TR" dirty="0" smtClean="0"/>
              <a:t> alanında yoğun olarak kullanılır. Alüminyumdan üçte bir oranında daha hafif olması nedeniyle, alaşımlarından uçak ve füze yapımında faydalanılır. Eczacılık alanında önem taşıyan bileşikleri de vardır. İtici özellikteki bileşiklerin yapısına katılır. Döküm demir yapımında ve uranyum başta olmak üzere çeşitli metallerin tuzlarından saflaştırılması işleminde kullanılır</a:t>
            </a:r>
            <a:endParaRPr lang="tr-TR" dirty="0"/>
          </a:p>
        </p:txBody>
      </p:sp>
    </p:spTree>
    <p:extLst>
      <p:ext uri="{BB962C8B-B14F-4D97-AF65-F5344CB8AC3E}">
        <p14:creationId xmlns:p14="http://schemas.microsoft.com/office/powerpoint/2010/main" val="9029424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Dikdörtgen 2"/>
          <p:cNvSpPr/>
          <p:nvPr/>
        </p:nvSpPr>
        <p:spPr>
          <a:xfrm>
            <a:off x="1475656" y="2492896"/>
            <a:ext cx="4572000" cy="2585323"/>
          </a:xfrm>
          <a:prstGeom prst="rect">
            <a:avLst/>
          </a:prstGeom>
        </p:spPr>
        <p:txBody>
          <a:bodyPr>
            <a:spAutoFit/>
          </a:bodyPr>
          <a:lstStyle/>
          <a:p>
            <a:r>
              <a:rPr lang="tr-TR" dirty="0" smtClean="0"/>
              <a:t>13. Alüminyum (Al): </a:t>
            </a:r>
          </a:p>
          <a:p>
            <a:r>
              <a:rPr lang="tr-TR" dirty="0" smtClean="0"/>
              <a:t>Çeşitli mutfak aletlerinin ve dekorasyon malzemelerinin ana yapım maddesidir. Bakır, magnezyum ve diğer metallerle oluşturduğu alaşımlar, saf halinden çok daha güçlü özelliklere sahiptir. Bu nedenle de bu tip alaşımlar; hafif ancak güçlü metallerin gerek duyulduğu, başta füze ve uçak yapımı olmak üzere, her türlü alanda kullanılır</a:t>
            </a:r>
            <a:endParaRPr lang="tr-TR" dirty="0"/>
          </a:p>
        </p:txBody>
      </p:sp>
    </p:spTree>
    <p:extLst>
      <p:ext uri="{BB962C8B-B14F-4D97-AF65-F5344CB8AC3E}">
        <p14:creationId xmlns:p14="http://schemas.microsoft.com/office/powerpoint/2010/main" val="273171663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339752" y="327303"/>
            <a:ext cx="4114800" cy="701040"/>
          </a:xfrm>
        </p:spPr>
        <p:txBody>
          <a:bodyPr>
            <a:normAutofit fontScale="90000"/>
          </a:bodyPr>
          <a:lstStyle/>
          <a:p>
            <a:endParaRPr lang="tr-TR"/>
          </a:p>
        </p:txBody>
      </p:sp>
      <p:sp>
        <p:nvSpPr>
          <p:cNvPr id="3" name="Dikdörtgen 2"/>
          <p:cNvSpPr/>
          <p:nvPr/>
        </p:nvSpPr>
        <p:spPr>
          <a:xfrm>
            <a:off x="2286000" y="1028343"/>
            <a:ext cx="4572000" cy="4801314"/>
          </a:xfrm>
          <a:prstGeom prst="rect">
            <a:avLst/>
          </a:prstGeom>
        </p:spPr>
        <p:txBody>
          <a:bodyPr>
            <a:spAutoFit/>
          </a:bodyPr>
          <a:lstStyle/>
          <a:p>
            <a:r>
              <a:rPr lang="tr-TR" dirty="0" smtClean="0"/>
              <a:t>14. Silisyum (Si): </a:t>
            </a:r>
          </a:p>
          <a:p>
            <a:r>
              <a:rPr lang="tr-TR" dirty="0" smtClean="0"/>
              <a:t>Silisyum ya da silikon, kullanım alanı en geniş olan elementlerden biridir. Kum ve kil formu, beton ve tuğla yapımında kullanılır. Yüksek sıcaklıklarda çalışma koşullarına çok dayanıklı bir elementtir. Silikat formuysa, mine, emaye ve çanak-çömlek yapımında önemlidir. Çeliğin bileşimine de katılır. Kusursuz mekanik, optik, termal ve elektriksel özellikler taşıyan en ucuz madde olan kum halindeki silika, camın da esas bileşenidir. Aşırı saf silisyum, bor, galyum, fosfor ya da arsenik ile güçlendirildiğinde; </a:t>
            </a:r>
            <a:r>
              <a:rPr lang="tr-TR" dirty="0" err="1" smtClean="0"/>
              <a:t>transistörler</a:t>
            </a:r>
            <a:r>
              <a:rPr lang="tr-TR" dirty="0" smtClean="0"/>
              <a:t>, güneş gözeleri ve doğrultucular gibi, elektronik endüstrisinde büyük önem taşıyan aygıtların yapımında kullanılan silikon karışımları elde edilir. Elektronik mikroçiplerin yapımında yarıiletken olarak kullanılır.</a:t>
            </a:r>
            <a:endParaRPr lang="tr-TR" dirty="0"/>
          </a:p>
        </p:txBody>
      </p:sp>
    </p:spTree>
    <p:extLst>
      <p:ext uri="{BB962C8B-B14F-4D97-AF65-F5344CB8AC3E}">
        <p14:creationId xmlns:p14="http://schemas.microsoft.com/office/powerpoint/2010/main" val="346229912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60648"/>
            <a:ext cx="4114800" cy="701040"/>
          </a:xfrm>
        </p:spPr>
        <p:txBody>
          <a:bodyPr>
            <a:normAutofit fontScale="90000"/>
          </a:bodyPr>
          <a:lstStyle/>
          <a:p>
            <a:endParaRPr lang="tr-TR" dirty="0"/>
          </a:p>
        </p:txBody>
      </p:sp>
      <p:sp>
        <p:nvSpPr>
          <p:cNvPr id="3" name="Dikdörtgen 2"/>
          <p:cNvSpPr/>
          <p:nvPr/>
        </p:nvSpPr>
        <p:spPr>
          <a:xfrm>
            <a:off x="2286000" y="1305342"/>
            <a:ext cx="4572000" cy="4247317"/>
          </a:xfrm>
          <a:prstGeom prst="rect">
            <a:avLst/>
          </a:prstGeom>
        </p:spPr>
        <p:txBody>
          <a:bodyPr>
            <a:spAutoFit/>
          </a:bodyPr>
          <a:lstStyle/>
          <a:p>
            <a:r>
              <a:rPr lang="tr-TR" dirty="0" smtClean="0"/>
              <a:t>15. Fosfor (P): </a:t>
            </a:r>
          </a:p>
          <a:p>
            <a:r>
              <a:rPr lang="tr-TR" dirty="0" smtClean="0"/>
              <a:t>Çeşitli alaşımların yapımına katılan fosfor, sodyum ampullerinin yapımında kullanılan camların </a:t>
            </a:r>
            <a:r>
              <a:rPr lang="tr-TR" dirty="0" err="1" smtClean="0"/>
              <a:t>eldesinde</a:t>
            </a:r>
            <a:r>
              <a:rPr lang="tr-TR" dirty="0" smtClean="0"/>
              <a:t> önemlidir. Fosforik asit, özellikle gübre </a:t>
            </a:r>
            <a:r>
              <a:rPr lang="tr-TR" dirty="0" err="1" smtClean="0"/>
              <a:t>eldesindeki</a:t>
            </a:r>
            <a:r>
              <a:rPr lang="tr-TR" dirty="0" smtClean="0"/>
              <a:t> kullanımıyla, son yıllarda tarım ve hayvancılıkta büyük önem taşır hale gelmiştir. Havai fişek, kibrit, deterjan ve diş macunu yapımında kullanılan fosfor, zararlılarla mücadelede kullanılan çoğu kimyasalın (pestisitlerin) bileşiminde de bulunur. Canlılarda hücre içeriğinin yaşamsal bir bileşeni olarak, özellikle sinir ve kemik dokuları için çok önemlidir. Kemik külünden elde edilen kalsiyum fosfat, kabartma tozunun yapısına katılan mono kalsiyum fosfatın </a:t>
            </a:r>
            <a:r>
              <a:rPr lang="tr-TR" dirty="0" err="1" smtClean="0"/>
              <a:t>eldesinde</a:t>
            </a:r>
            <a:r>
              <a:rPr lang="tr-TR" dirty="0" smtClean="0"/>
              <a:t> kullanılır</a:t>
            </a:r>
            <a:endParaRPr lang="tr-TR" dirty="0"/>
          </a:p>
        </p:txBody>
      </p:sp>
    </p:spTree>
    <p:extLst>
      <p:ext uri="{BB962C8B-B14F-4D97-AF65-F5344CB8AC3E}">
        <p14:creationId xmlns:p14="http://schemas.microsoft.com/office/powerpoint/2010/main" val="185605762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Dikdörtgen 2"/>
          <p:cNvSpPr/>
          <p:nvPr/>
        </p:nvSpPr>
        <p:spPr>
          <a:xfrm>
            <a:off x="2286000" y="1997839"/>
            <a:ext cx="4572000" cy="2862322"/>
          </a:xfrm>
          <a:prstGeom prst="rect">
            <a:avLst/>
          </a:prstGeom>
        </p:spPr>
        <p:txBody>
          <a:bodyPr>
            <a:spAutoFit/>
          </a:bodyPr>
          <a:lstStyle/>
          <a:p>
            <a:r>
              <a:rPr lang="tr-TR" dirty="0" smtClean="0"/>
              <a:t>16. Kükürt (S): </a:t>
            </a:r>
          </a:p>
          <a:p>
            <a:r>
              <a:rPr lang="tr-TR" dirty="0" smtClean="0"/>
              <a:t>Siyah barutun ve pillerin temel bileşenlerinden biri olan kükürt, mantar öldürücü kimyasalların (</a:t>
            </a:r>
            <a:r>
              <a:rPr lang="tr-TR" dirty="0" err="1" smtClean="0"/>
              <a:t>fungusitlerin</a:t>
            </a:r>
            <a:r>
              <a:rPr lang="tr-TR" dirty="0" smtClean="0"/>
              <a:t>) ve doğal kauçuğun yapımında kullanılır. Fosfat içerikli gübrelerin bileşimine de katılan </a:t>
            </a:r>
            <a:r>
              <a:rPr lang="tr-TR" dirty="0" err="1" smtClean="0"/>
              <a:t>kükürtün</a:t>
            </a:r>
            <a:r>
              <a:rPr lang="tr-TR" dirty="0" smtClean="0"/>
              <a:t>, ticari açıdan en fazla değer taşıyan bileşiği sülfürik asittir. Sülfit kağıdı başta olmak üzere çeşitli kağıtların yapımında, buharla dezenfekte işlemlerinde ve kurutulmuş meyvelerin ağartılmasında kullanılır. Y</a:t>
            </a:r>
            <a:endParaRPr lang="tr-TR" dirty="0"/>
          </a:p>
        </p:txBody>
      </p:sp>
    </p:spTree>
    <p:extLst>
      <p:ext uri="{BB962C8B-B14F-4D97-AF65-F5344CB8AC3E}">
        <p14:creationId xmlns:p14="http://schemas.microsoft.com/office/powerpoint/2010/main" val="11290852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Dikdörtgen 2"/>
          <p:cNvSpPr/>
          <p:nvPr/>
        </p:nvSpPr>
        <p:spPr>
          <a:xfrm>
            <a:off x="1043608" y="1720840"/>
            <a:ext cx="5814392" cy="2585323"/>
          </a:xfrm>
          <a:prstGeom prst="rect">
            <a:avLst/>
          </a:prstGeom>
        </p:spPr>
        <p:txBody>
          <a:bodyPr wrap="square">
            <a:spAutoFit/>
          </a:bodyPr>
          <a:lstStyle/>
          <a:p>
            <a:r>
              <a:rPr lang="tr-TR" dirty="0" smtClean="0"/>
              <a:t>17. Klor (Cl): </a:t>
            </a:r>
          </a:p>
          <a:p>
            <a:r>
              <a:rPr lang="tr-TR" dirty="0" smtClean="0"/>
              <a:t>Dünyanın her yerinde, içme sularının dezenfekte edilmesinde kullanılır. Ayrıca, kağıt yan ürünlerinin, boya maddelerinin, tekstil ürünlerinin, petrol ürünlerinin, çeşitli ilaçların, antiseptiklerin, böcek öldürücülerin (</a:t>
            </a:r>
            <a:r>
              <a:rPr lang="tr-TR" dirty="0" err="1" smtClean="0"/>
              <a:t>insektisitlerin</a:t>
            </a:r>
            <a:r>
              <a:rPr lang="tr-TR" dirty="0" smtClean="0"/>
              <a:t>), çözücülerin, plastik ürünlerin ve çok çeşitli tüketim malzemelerinin </a:t>
            </a:r>
            <a:r>
              <a:rPr lang="tr-TR" dirty="0" err="1" smtClean="0"/>
              <a:t>eldesinde</a:t>
            </a:r>
            <a:r>
              <a:rPr lang="tr-TR" dirty="0" smtClean="0"/>
              <a:t> kullanılır. Kloroflorokarbonlar (CFC), </a:t>
            </a:r>
            <a:r>
              <a:rPr lang="tr-TR" dirty="0" err="1" smtClean="0"/>
              <a:t>kloratlar</a:t>
            </a:r>
            <a:r>
              <a:rPr lang="tr-TR" dirty="0" smtClean="0"/>
              <a:t> ve kloroform gibi çok çeşitli bileşiklerin yapısında yer alması nedeniyle, kimya endüstrisinde önemli yer tutmaktadır</a:t>
            </a:r>
            <a:endParaRPr lang="tr-TR" dirty="0"/>
          </a:p>
        </p:txBody>
      </p:sp>
    </p:spTree>
    <p:extLst>
      <p:ext uri="{BB962C8B-B14F-4D97-AF65-F5344CB8AC3E}">
        <p14:creationId xmlns:p14="http://schemas.microsoft.com/office/powerpoint/2010/main" val="27065252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Dikdörtgen 2"/>
          <p:cNvSpPr/>
          <p:nvPr/>
        </p:nvSpPr>
        <p:spPr>
          <a:xfrm>
            <a:off x="611560" y="1720840"/>
            <a:ext cx="6246440" cy="2585323"/>
          </a:xfrm>
          <a:prstGeom prst="rect">
            <a:avLst/>
          </a:prstGeom>
        </p:spPr>
        <p:txBody>
          <a:bodyPr wrap="square">
            <a:spAutoFit/>
          </a:bodyPr>
          <a:lstStyle/>
          <a:p>
            <a:r>
              <a:rPr lang="tr-TR" dirty="0" smtClean="0"/>
              <a:t>17. Klor (Cl): </a:t>
            </a:r>
          </a:p>
          <a:p>
            <a:r>
              <a:rPr lang="tr-TR" dirty="0" smtClean="0"/>
              <a:t>Dünyanın her yerinde, içme sularının dezenfekte edilmesinde kullanılır. Ayrıca, kağıt yan ürünlerinin, boya maddelerinin, tekstil ürünlerinin, petrol ürünlerinin, çeşitli ilaçların, antiseptiklerin, böcek öldürücülerin (</a:t>
            </a:r>
            <a:r>
              <a:rPr lang="tr-TR" dirty="0" err="1" smtClean="0"/>
              <a:t>insektisitlerin</a:t>
            </a:r>
            <a:r>
              <a:rPr lang="tr-TR" dirty="0" smtClean="0"/>
              <a:t>), çözücülerin, plastik ürünlerin ve çok çeşitli tüketim malzemelerinin </a:t>
            </a:r>
            <a:r>
              <a:rPr lang="tr-TR" dirty="0" err="1" smtClean="0"/>
              <a:t>eldesinde</a:t>
            </a:r>
            <a:r>
              <a:rPr lang="tr-TR" dirty="0" smtClean="0"/>
              <a:t> kullanılır. Kloroflorokarbonlar (CFC), </a:t>
            </a:r>
            <a:r>
              <a:rPr lang="tr-TR" dirty="0" err="1" smtClean="0"/>
              <a:t>kloratlar</a:t>
            </a:r>
            <a:r>
              <a:rPr lang="tr-TR" dirty="0" smtClean="0"/>
              <a:t> ve kloroform gibi çok çeşitli bileşiklerin yapısında yer alması nedeniyle, kimya endüstrisinde önemli yer tutmaktadır</a:t>
            </a:r>
            <a:endParaRPr lang="tr-TR" dirty="0"/>
          </a:p>
        </p:txBody>
      </p:sp>
    </p:spTree>
    <p:extLst>
      <p:ext uri="{BB962C8B-B14F-4D97-AF65-F5344CB8AC3E}">
        <p14:creationId xmlns:p14="http://schemas.microsoft.com/office/powerpoint/2010/main" val="34086018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Dikdörtgen 2"/>
          <p:cNvSpPr/>
          <p:nvPr/>
        </p:nvSpPr>
        <p:spPr>
          <a:xfrm>
            <a:off x="1259632" y="2852936"/>
            <a:ext cx="5958408" cy="2585323"/>
          </a:xfrm>
          <a:prstGeom prst="rect">
            <a:avLst/>
          </a:prstGeom>
        </p:spPr>
        <p:txBody>
          <a:bodyPr wrap="square">
            <a:spAutoFit/>
          </a:bodyPr>
          <a:lstStyle/>
          <a:p>
            <a:r>
              <a:rPr lang="tr-TR" dirty="0" smtClean="0"/>
              <a:t>19. Potasyum (K): </a:t>
            </a:r>
          </a:p>
          <a:p>
            <a:r>
              <a:rPr lang="tr-TR" dirty="0" smtClean="0"/>
              <a:t>Bitkilerin gelişimi için çok önemli bir element olan potasyum, çoğu toprak tipinin bileşiminde yer alır ve gübrelerin yapısına da katılır. Cam, sabun, lens ve benzeri maddelerin yapımında, ayrıca yanıcı-patlayıcı maddelerin bileşiminde kullanılır. Sodyum ve potasyum alaşımı (</a:t>
            </a:r>
            <a:r>
              <a:rPr lang="tr-TR" dirty="0" err="1" smtClean="0"/>
              <a:t>NaK</a:t>
            </a:r>
            <a:r>
              <a:rPr lang="tr-TR" dirty="0" smtClean="0"/>
              <a:t>), iyi bir ısı ileticidir. Potasyumun çoğu tuzu, hem kimyasal hem de ticari açıdan önem taşır: örneğin, potasyum nitrat, potasyum karbonat, potasyum sülfat, vs.</a:t>
            </a:r>
          </a:p>
          <a:p>
            <a:endParaRPr lang="tr-TR" dirty="0"/>
          </a:p>
        </p:txBody>
      </p:sp>
    </p:spTree>
    <p:extLst>
      <p:ext uri="{BB962C8B-B14F-4D97-AF65-F5344CB8AC3E}">
        <p14:creationId xmlns:p14="http://schemas.microsoft.com/office/powerpoint/2010/main" val="38445683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2. Helyum (He): </a:t>
            </a:r>
          </a:p>
          <a:p>
            <a:r>
              <a:rPr lang="tr-TR" dirty="0"/>
              <a:t>Zeplin ve balon gibi hava taşıtlarını şişirmede kullanımıyla bilinen helyum gazı; kaynakçılıkta, germanyum ve silisyum kristallerinin yapımında, titanyum ve zirkonyum </a:t>
            </a:r>
            <a:r>
              <a:rPr lang="tr-TR" dirty="0" err="1"/>
              <a:t>eldesinde</a:t>
            </a:r>
            <a:r>
              <a:rPr lang="tr-TR" dirty="0"/>
              <a:t>, süpersonik rüzgar tünellerinde ve derin dalış tüplerinde de kullanılır</a:t>
            </a:r>
          </a:p>
        </p:txBody>
      </p:sp>
      <p:sp>
        <p:nvSpPr>
          <p:cNvPr id="3" name="Başlık 2"/>
          <p:cNvSpPr>
            <a:spLocks noGrp="1"/>
          </p:cNvSpPr>
          <p:nvPr>
            <p:ph type="title"/>
          </p:nvPr>
        </p:nvSpPr>
        <p:spPr/>
        <p:txBody>
          <a:bodyPr/>
          <a:lstStyle/>
          <a:p>
            <a:endParaRPr lang="tr-TR"/>
          </a:p>
        </p:txBody>
      </p:sp>
      <p:sp>
        <p:nvSpPr>
          <p:cNvPr id="4" name="Gülen Yüz 3"/>
          <p:cNvSpPr/>
          <p:nvPr/>
        </p:nvSpPr>
        <p:spPr>
          <a:xfrm flipV="1">
            <a:off x="8172400" y="2420887"/>
            <a:ext cx="45719" cy="45719"/>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7092280" y="5877272"/>
            <a:ext cx="1872208" cy="9807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377961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95736" y="548680"/>
            <a:ext cx="4114800" cy="701040"/>
          </a:xfrm>
        </p:spPr>
        <p:txBody>
          <a:bodyPr>
            <a:normAutofit fontScale="90000"/>
          </a:bodyPr>
          <a:lstStyle/>
          <a:p>
            <a:endParaRPr lang="tr-TR"/>
          </a:p>
        </p:txBody>
      </p:sp>
      <p:sp>
        <p:nvSpPr>
          <p:cNvPr id="3" name="Dikdörtgen 2"/>
          <p:cNvSpPr/>
          <p:nvPr/>
        </p:nvSpPr>
        <p:spPr>
          <a:xfrm>
            <a:off x="2286000" y="1720840"/>
            <a:ext cx="4572000" cy="3416320"/>
          </a:xfrm>
          <a:prstGeom prst="rect">
            <a:avLst/>
          </a:prstGeom>
        </p:spPr>
        <p:txBody>
          <a:bodyPr>
            <a:spAutoFit/>
          </a:bodyPr>
          <a:lstStyle/>
          <a:p>
            <a:r>
              <a:rPr lang="tr-TR" dirty="0" smtClean="0"/>
              <a:t>20. Kalsiyum (</a:t>
            </a:r>
            <a:r>
              <a:rPr lang="tr-TR" dirty="0" err="1" smtClean="0"/>
              <a:t>Ca</a:t>
            </a:r>
            <a:r>
              <a:rPr lang="tr-TR" dirty="0" smtClean="0"/>
              <a:t>): </a:t>
            </a:r>
          </a:p>
          <a:p>
            <a:r>
              <a:rPr lang="tr-TR" dirty="0" smtClean="0"/>
              <a:t>Toryum, uranyum ve zirkonyum gibi metallerin hazırlanmasında ve çeşitli alaşımların </a:t>
            </a:r>
            <a:r>
              <a:rPr lang="tr-TR" dirty="0" err="1" smtClean="0"/>
              <a:t>eldesinde</a:t>
            </a:r>
            <a:r>
              <a:rPr lang="tr-TR" dirty="0" smtClean="0"/>
              <a:t> kullanılır. Sıvı yağların </a:t>
            </a:r>
            <a:r>
              <a:rPr lang="tr-TR" dirty="0" err="1" smtClean="0"/>
              <a:t>dehidrasyonunda</a:t>
            </a:r>
            <a:r>
              <a:rPr lang="tr-TR" dirty="0" smtClean="0"/>
              <a:t> da kalsiyumdan yararlanılır. Canlıların kemik, diş, kabuk ve benzeri dış iskelet yapılarında yer alır. Bitkilerin bünyesinde de bulunur. Dünya kabuğundaki en bol beşinci element olması karşın, çok reaktif olması nedeniyle asla element halinde bulunmaz. Kireçtaşı, jips ve floritin yapısında da vardır.</a:t>
            </a:r>
          </a:p>
          <a:p>
            <a:endParaRPr lang="tr-TR" dirty="0"/>
          </a:p>
        </p:txBody>
      </p:sp>
    </p:spTree>
    <p:extLst>
      <p:ext uri="{BB962C8B-B14F-4D97-AF65-F5344CB8AC3E}">
        <p14:creationId xmlns:p14="http://schemas.microsoft.com/office/powerpoint/2010/main" val="2166513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340768"/>
            <a:ext cx="8229600" cy="4572000"/>
          </a:xfrm>
        </p:spPr>
        <p:txBody>
          <a:bodyPr>
            <a:normAutofit/>
          </a:bodyPr>
          <a:lstStyle/>
          <a:p>
            <a:r>
              <a:rPr lang="tr-TR" dirty="0"/>
              <a:t>3. Lityum (</a:t>
            </a:r>
            <a:r>
              <a:rPr lang="tr-TR" dirty="0" err="1"/>
              <a:t>Li</a:t>
            </a:r>
            <a:r>
              <a:rPr lang="tr-TR" dirty="0"/>
              <a:t>): </a:t>
            </a:r>
          </a:p>
          <a:p>
            <a:r>
              <a:rPr lang="tr-TR" dirty="0"/>
              <a:t>Seramik ve cam yapımında, pil üretiminde, yağlayıcı ve alaşım sertleştirici maddelerin bileşiminde, A vitamini sentezinde, nükleer santrallerde soğutucu görevinde ve roketlerde itici kuvvet sağlamada kullanılır. Katı elementler içinde en yüksek özgül ısı kapasitesine sahip olması nedeniyle, ısı iletiminde kullanılan sıvıların bileşiminde yer alır</a:t>
            </a:r>
          </a:p>
        </p:txBody>
      </p:sp>
      <p:sp>
        <p:nvSpPr>
          <p:cNvPr id="3" name="Başlık 2"/>
          <p:cNvSpPr>
            <a:spLocks noGrp="1"/>
          </p:cNvSpPr>
          <p:nvPr>
            <p:ph type="title"/>
          </p:nvPr>
        </p:nvSpPr>
        <p:spPr/>
        <p:txBody>
          <a:bodyPr/>
          <a:lstStyle/>
          <a:p>
            <a:endParaRPr lang="tr-TR"/>
          </a:p>
        </p:txBody>
      </p:sp>
      <p:sp>
        <p:nvSpPr>
          <p:cNvPr id="7" name="Şimşek İşareti 6"/>
          <p:cNvSpPr/>
          <p:nvPr/>
        </p:nvSpPr>
        <p:spPr>
          <a:xfrm>
            <a:off x="6228184" y="4869160"/>
            <a:ext cx="2736304" cy="18002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55128095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Dikdörtgen 2"/>
          <p:cNvSpPr/>
          <p:nvPr/>
        </p:nvSpPr>
        <p:spPr>
          <a:xfrm>
            <a:off x="1259632" y="1859340"/>
            <a:ext cx="6552728" cy="2308324"/>
          </a:xfrm>
          <a:prstGeom prst="rect">
            <a:avLst/>
          </a:prstGeom>
        </p:spPr>
        <p:txBody>
          <a:bodyPr wrap="square">
            <a:spAutoFit/>
          </a:bodyPr>
          <a:lstStyle/>
          <a:p>
            <a:r>
              <a:rPr lang="tr-TR" dirty="0" smtClean="0"/>
              <a:t>4. Berilyum (Be): </a:t>
            </a:r>
          </a:p>
          <a:p>
            <a:r>
              <a:rPr lang="tr-TR" dirty="0" smtClean="0"/>
              <a:t>Yüksek oranda ısı emebilme özelliği nedeniyle, hava ve uzay taşıtlarında, iletişim uydularında, nükleer santrallerde ve füze yapımında kullanılır. Ayrıca, hafif metal alaşımlarında, X-ışını tüplerinin pencerelerinde ve saat zembereklerinin yapımında da kullanılır. Yüksek bir erime noktasına sahip olması, hafifliği ve çelikten çok daha esnek bir metal olması nedeniyle, bilgisayar parçaları yapımında, jiroskoplarda ve inşaat sektöründe sık tercih edilen bir elementtir. </a:t>
            </a:r>
            <a:endParaRPr lang="tr-TR" dirty="0"/>
          </a:p>
        </p:txBody>
      </p:sp>
      <p:sp>
        <p:nvSpPr>
          <p:cNvPr id="6" name="4-Nokta Yıldız 5"/>
          <p:cNvSpPr/>
          <p:nvPr/>
        </p:nvSpPr>
        <p:spPr>
          <a:xfrm>
            <a:off x="7812360" y="5733256"/>
            <a:ext cx="45719" cy="45719"/>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Yukarı Şerit 6"/>
          <p:cNvSpPr/>
          <p:nvPr/>
        </p:nvSpPr>
        <p:spPr>
          <a:xfrm>
            <a:off x="6588224" y="4797152"/>
            <a:ext cx="1368152" cy="981823"/>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8371460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Dikdörtgen 2"/>
          <p:cNvSpPr/>
          <p:nvPr/>
        </p:nvSpPr>
        <p:spPr>
          <a:xfrm>
            <a:off x="1187624" y="2564904"/>
            <a:ext cx="6768752" cy="2585323"/>
          </a:xfrm>
          <a:prstGeom prst="rect">
            <a:avLst/>
          </a:prstGeom>
        </p:spPr>
        <p:txBody>
          <a:bodyPr wrap="square">
            <a:spAutoFit/>
          </a:bodyPr>
          <a:lstStyle/>
          <a:p>
            <a:r>
              <a:rPr lang="tr-TR" dirty="0" smtClean="0"/>
              <a:t>5. Bor (B): </a:t>
            </a:r>
          </a:p>
          <a:p>
            <a:r>
              <a:rPr lang="tr-TR" dirty="0" smtClean="0"/>
              <a:t>Amorf bor, ayırt edici yeşil rengi için </a:t>
            </a:r>
            <a:r>
              <a:rPr lang="tr-TR" dirty="0" err="1" smtClean="0"/>
              <a:t>pirotekni</a:t>
            </a:r>
            <a:r>
              <a:rPr lang="tr-TR" dirty="0" smtClean="0"/>
              <a:t> (</a:t>
            </a:r>
            <a:r>
              <a:rPr lang="tr-TR" dirty="0" err="1" smtClean="0"/>
              <a:t>fişekçilik</a:t>
            </a:r>
            <a:r>
              <a:rPr lang="tr-TR" dirty="0" smtClean="0"/>
              <a:t>) alanında ve ateşleyici olarak roketlerde kullanılır. Tenis raketlerinin, nükleer santrallerde kullanılan regülatörlerin ve ısıya dayanıklı cam ürünlerinin yapımında da önem taşır. Borun en önemli ticari bileşiği, yalıtım amaçlı cam elyafının ve bir ağartıcı olan sodyum </a:t>
            </a:r>
            <a:r>
              <a:rPr lang="tr-TR" dirty="0" err="1" smtClean="0"/>
              <a:t>perboratın</a:t>
            </a:r>
            <a:r>
              <a:rPr lang="tr-TR" dirty="0" smtClean="0"/>
              <a:t> yapımında kullanılmaktadır. Diğer bor bileşikleri de, </a:t>
            </a:r>
            <a:r>
              <a:rPr lang="tr-TR" dirty="0" err="1" smtClean="0"/>
              <a:t>borosilikat</a:t>
            </a:r>
            <a:r>
              <a:rPr lang="tr-TR" dirty="0" smtClean="0"/>
              <a:t> camların yapımında kullanılır. Tekstil alanında önem taşıyan bir diğer bor bileşiğiyse, borik asittir. </a:t>
            </a:r>
            <a:endParaRPr lang="tr-TR" dirty="0"/>
          </a:p>
        </p:txBody>
      </p:sp>
      <p:sp>
        <p:nvSpPr>
          <p:cNvPr id="5" name="4-Nokta Yıldız 4"/>
          <p:cNvSpPr/>
          <p:nvPr/>
        </p:nvSpPr>
        <p:spPr>
          <a:xfrm>
            <a:off x="7596336" y="1556792"/>
            <a:ext cx="864096" cy="108012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4-Nokta Yıldız 5"/>
          <p:cNvSpPr/>
          <p:nvPr/>
        </p:nvSpPr>
        <p:spPr>
          <a:xfrm>
            <a:off x="467544" y="5517232"/>
            <a:ext cx="1368152" cy="1008112"/>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1713839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Dikdörtgen 2"/>
          <p:cNvSpPr/>
          <p:nvPr/>
        </p:nvSpPr>
        <p:spPr>
          <a:xfrm>
            <a:off x="1475656" y="1720840"/>
            <a:ext cx="5382344" cy="2862322"/>
          </a:xfrm>
          <a:prstGeom prst="rect">
            <a:avLst/>
          </a:prstGeom>
        </p:spPr>
        <p:txBody>
          <a:bodyPr wrap="square">
            <a:spAutoFit/>
          </a:bodyPr>
          <a:lstStyle/>
          <a:p>
            <a:r>
              <a:rPr lang="tr-TR" dirty="0" smtClean="0"/>
              <a:t>. Karbon (C): </a:t>
            </a:r>
          </a:p>
          <a:p>
            <a:r>
              <a:rPr lang="tr-TR" dirty="0" smtClean="0"/>
              <a:t>Tüm organik bileşiklerin yapısına giren karbon, sıvı yağların </a:t>
            </a:r>
            <a:r>
              <a:rPr lang="tr-TR" dirty="0" err="1" smtClean="0"/>
              <a:t>dehidrasyonunda</a:t>
            </a:r>
            <a:r>
              <a:rPr lang="tr-TR" dirty="0" smtClean="0"/>
              <a:t> (sudan arındırılmasında), ayrıca demir ve alaşımlarının işlenmesinde kullanılır. Çelik yapımında, nükleer tepkimelerin kontrolünde, lastiklerin renklendirilmesinde, plastik sanayinde, boya pigmentlerinin </a:t>
            </a:r>
            <a:r>
              <a:rPr lang="tr-TR" dirty="0" err="1" smtClean="0"/>
              <a:t>eldesinde</a:t>
            </a:r>
            <a:r>
              <a:rPr lang="tr-TR" dirty="0" smtClean="0"/>
              <a:t> ve yağlayıcı maddelerin yapımında da bu elementten yararlanılır. Kurşun kalemlerde kullanılan grafit formu ve elmas formu, karbon elementinin iki önemli </a:t>
            </a:r>
            <a:r>
              <a:rPr lang="tr-TR" dirty="0" err="1" smtClean="0"/>
              <a:t>allotropudur</a:t>
            </a:r>
            <a:endParaRPr lang="tr-TR" dirty="0"/>
          </a:p>
        </p:txBody>
      </p:sp>
      <p:sp>
        <p:nvSpPr>
          <p:cNvPr id="5" name="Gülen Yüz 4"/>
          <p:cNvSpPr/>
          <p:nvPr/>
        </p:nvSpPr>
        <p:spPr>
          <a:xfrm>
            <a:off x="971600" y="5157192"/>
            <a:ext cx="864096" cy="936104"/>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029408751"/>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Dikdörtgen 2"/>
          <p:cNvSpPr/>
          <p:nvPr/>
        </p:nvSpPr>
        <p:spPr>
          <a:xfrm>
            <a:off x="1691680" y="2348880"/>
            <a:ext cx="5598368" cy="3139321"/>
          </a:xfrm>
          <a:prstGeom prst="rect">
            <a:avLst/>
          </a:prstGeom>
        </p:spPr>
        <p:txBody>
          <a:bodyPr wrap="square">
            <a:spAutoFit/>
          </a:bodyPr>
          <a:lstStyle/>
          <a:p>
            <a:r>
              <a:rPr lang="tr-TR" dirty="0" smtClean="0"/>
              <a:t>7. Azot (N): </a:t>
            </a:r>
          </a:p>
          <a:p>
            <a:r>
              <a:rPr lang="tr-TR" dirty="0" smtClean="0"/>
              <a:t>Standart sıcaklık ve basınç altında son derece kararlı olan ve atmosferin %78'ini oluşturan azot gazı, besinlerin ve kimyasalların saklanmasında kullanılır. Çok soğuk olan (-196°C) sıvı azotsa, çok düşük sıcaklıklarda gerçekleştirilmesi gereken dondurma işlemlerinde kullanılır. Sperm bankalarında spermlerin dondurularak saklanması, sıvı azotla gerçekleştirilir. Ticari olarak en çok değer taşıyan azot bileşiği amonyaktır (NH3). Güçlü bir çözücü olan amonyak, gübrelerin bileşiğinde bulunan ve plastik endüstrisinde de önemli yeri olan "üre" maddesinin </a:t>
            </a:r>
            <a:r>
              <a:rPr lang="tr-TR" dirty="0" err="1" smtClean="0"/>
              <a:t>eldesinde</a:t>
            </a:r>
            <a:r>
              <a:rPr lang="tr-TR" dirty="0" smtClean="0"/>
              <a:t> kullanılır.</a:t>
            </a:r>
            <a:endParaRPr lang="tr-TR" dirty="0"/>
          </a:p>
        </p:txBody>
      </p:sp>
      <p:sp>
        <p:nvSpPr>
          <p:cNvPr id="5" name="5-Nokta Yıldız 4"/>
          <p:cNvSpPr/>
          <p:nvPr/>
        </p:nvSpPr>
        <p:spPr>
          <a:xfrm>
            <a:off x="7290048" y="1628800"/>
            <a:ext cx="1314400" cy="15841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Nokta Yıldız 5"/>
          <p:cNvSpPr/>
          <p:nvPr/>
        </p:nvSpPr>
        <p:spPr>
          <a:xfrm>
            <a:off x="899592" y="1844824"/>
            <a:ext cx="504056"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7533486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Dikdörtgen 2"/>
          <p:cNvSpPr/>
          <p:nvPr/>
        </p:nvSpPr>
        <p:spPr>
          <a:xfrm>
            <a:off x="1043608" y="2413338"/>
            <a:ext cx="5814392" cy="1754326"/>
          </a:xfrm>
          <a:prstGeom prst="rect">
            <a:avLst/>
          </a:prstGeom>
        </p:spPr>
        <p:txBody>
          <a:bodyPr wrap="square">
            <a:spAutoFit/>
          </a:bodyPr>
          <a:lstStyle/>
          <a:p>
            <a:r>
              <a:rPr lang="tr-TR" dirty="0" smtClean="0"/>
              <a:t>. Oksijen (O): </a:t>
            </a:r>
          </a:p>
          <a:p>
            <a:r>
              <a:rPr lang="tr-TR" dirty="0" smtClean="0"/>
              <a:t>Bitkilerin ve hayvanların yaşamlarını devam ettirebilmeleri, solunum gazı olan oksijenin (O2) varlığına bağlıdır. Atmosferin %21'i, oksijen gazından oluşmaktadır. Hastanelerde, solunum rahatsızlıkları gösteren hastaların tedavisi için de oksijen gazı sıkça kullanılır</a:t>
            </a:r>
            <a:endParaRPr lang="tr-TR" dirty="0"/>
          </a:p>
        </p:txBody>
      </p:sp>
      <p:sp>
        <p:nvSpPr>
          <p:cNvPr id="4" name="6-Noktalı Yıldız 3"/>
          <p:cNvSpPr/>
          <p:nvPr/>
        </p:nvSpPr>
        <p:spPr>
          <a:xfrm>
            <a:off x="6732240" y="5013176"/>
            <a:ext cx="1080120" cy="108012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0154481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Dikdörtgen 2"/>
          <p:cNvSpPr/>
          <p:nvPr/>
        </p:nvSpPr>
        <p:spPr>
          <a:xfrm>
            <a:off x="755576" y="1582341"/>
            <a:ext cx="6102424" cy="2862322"/>
          </a:xfrm>
          <a:prstGeom prst="rect">
            <a:avLst/>
          </a:prstGeom>
        </p:spPr>
        <p:txBody>
          <a:bodyPr wrap="square">
            <a:spAutoFit/>
          </a:bodyPr>
          <a:lstStyle/>
          <a:p>
            <a:r>
              <a:rPr lang="tr-TR" dirty="0" smtClean="0"/>
              <a:t>9. Flor (F): </a:t>
            </a:r>
          </a:p>
          <a:p>
            <a:r>
              <a:rPr lang="tr-TR" dirty="0" smtClean="0"/>
              <a:t>Flor ve bileşikleri, uranyum başta olmak üzere, çok sayıda ticari kimyasalın üretiminde kullanılır. </a:t>
            </a:r>
            <a:r>
              <a:rPr lang="tr-TR" dirty="0" err="1" smtClean="0"/>
              <a:t>Hidroflorik</a:t>
            </a:r>
            <a:r>
              <a:rPr lang="tr-TR" dirty="0" smtClean="0"/>
              <a:t> asit, aydınlatma ampullerinin camları üzerine yazı yazılması işleminde kullanılırken; son yıllarda ozon tabakası üzerindeki zararlı etkilerinden dolayı üretimi ve kullanımı sınırlandırılmaya çalışılan kloroflorokarbon gazları (CFC) havalandırma ve soğutma aygıtlarında kullanılır. Teflon içeriğinde de flor yer alır. Diş macunları içeriğinde bulunan florit, belirli bir oranın altında olduğu sürece, diş çürüklerinin oluşumunu ö</a:t>
            </a:r>
            <a:endParaRPr lang="tr-TR" dirty="0"/>
          </a:p>
        </p:txBody>
      </p:sp>
      <p:sp>
        <p:nvSpPr>
          <p:cNvPr id="4" name="Sol Sağ Ok 3"/>
          <p:cNvSpPr/>
          <p:nvPr/>
        </p:nvSpPr>
        <p:spPr>
          <a:xfrm>
            <a:off x="5364088" y="4869160"/>
            <a:ext cx="3240360" cy="86409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22633094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63</TotalTime>
  <Words>1457</Words>
  <Application>Microsoft Office PowerPoint</Application>
  <PresentationFormat>Ekran Gösterisi (4:3)</PresentationFormat>
  <Paragraphs>41</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Kağıt</vt:lpstr>
      <vt:lpstr>İLK 20 ELEMENTİN KULLANIM ALANLARI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İLK 20 ELEMENTİN KULLANIM ALANLARI</dc:title>
  <dc:creator>OGRENCI_13</dc:creator>
  <cp:lastModifiedBy>LokMer</cp:lastModifiedBy>
  <cp:revision>8</cp:revision>
  <dcterms:created xsi:type="dcterms:W3CDTF">2012-12-27T07:12:54Z</dcterms:created>
  <dcterms:modified xsi:type="dcterms:W3CDTF">2014-03-04T20:42:46Z</dcterms:modified>
</cp:coreProperties>
</file>